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2"/>
  </p:notesMasterIdLst>
  <p:handoutMasterIdLst>
    <p:handoutMasterId r:id="rId83"/>
  </p:handoutMasterIdLst>
  <p:sldIdLst>
    <p:sldId id="331" r:id="rId2"/>
    <p:sldId id="332" r:id="rId3"/>
    <p:sldId id="333" r:id="rId4"/>
    <p:sldId id="334" r:id="rId5"/>
    <p:sldId id="335" r:id="rId6"/>
    <p:sldId id="336" r:id="rId7"/>
    <p:sldId id="401" r:id="rId8"/>
    <p:sldId id="402" r:id="rId9"/>
    <p:sldId id="337" r:id="rId10"/>
    <p:sldId id="338" r:id="rId11"/>
    <p:sldId id="339" r:id="rId12"/>
    <p:sldId id="340" r:id="rId13"/>
    <p:sldId id="341" r:id="rId14"/>
    <p:sldId id="342" r:id="rId15"/>
    <p:sldId id="403" r:id="rId16"/>
    <p:sldId id="343" r:id="rId17"/>
    <p:sldId id="344" r:id="rId18"/>
    <p:sldId id="345" r:id="rId19"/>
    <p:sldId id="346" r:id="rId20"/>
    <p:sldId id="347" r:id="rId21"/>
    <p:sldId id="350" r:id="rId22"/>
    <p:sldId id="351" r:id="rId23"/>
    <p:sldId id="352" r:id="rId24"/>
    <p:sldId id="353" r:id="rId25"/>
    <p:sldId id="348" r:id="rId26"/>
    <p:sldId id="349" r:id="rId27"/>
    <p:sldId id="399" r:id="rId28"/>
    <p:sldId id="354" r:id="rId29"/>
    <p:sldId id="400" r:id="rId30"/>
    <p:sldId id="356" r:id="rId31"/>
    <p:sldId id="404" r:id="rId32"/>
    <p:sldId id="405" r:id="rId33"/>
    <p:sldId id="358" r:id="rId34"/>
    <p:sldId id="359" r:id="rId35"/>
    <p:sldId id="360" r:id="rId36"/>
    <p:sldId id="361" r:id="rId37"/>
    <p:sldId id="362" r:id="rId38"/>
    <p:sldId id="406" r:id="rId39"/>
    <p:sldId id="365" r:id="rId40"/>
    <p:sldId id="366" r:id="rId41"/>
    <p:sldId id="407" r:id="rId42"/>
    <p:sldId id="408" r:id="rId43"/>
    <p:sldId id="364" r:id="rId44"/>
    <p:sldId id="409" r:id="rId45"/>
    <p:sldId id="363" r:id="rId46"/>
    <p:sldId id="367" r:id="rId47"/>
    <p:sldId id="410" r:id="rId48"/>
    <p:sldId id="411" r:id="rId49"/>
    <p:sldId id="368" r:id="rId50"/>
    <p:sldId id="369" r:id="rId51"/>
    <p:sldId id="371" r:id="rId52"/>
    <p:sldId id="372" r:id="rId53"/>
    <p:sldId id="373" r:id="rId54"/>
    <p:sldId id="374" r:id="rId55"/>
    <p:sldId id="375" r:id="rId56"/>
    <p:sldId id="376" r:id="rId57"/>
    <p:sldId id="377" r:id="rId58"/>
    <p:sldId id="378" r:id="rId59"/>
    <p:sldId id="379" r:id="rId60"/>
    <p:sldId id="412" r:id="rId61"/>
    <p:sldId id="380" r:id="rId62"/>
    <p:sldId id="381" r:id="rId63"/>
    <p:sldId id="382" r:id="rId64"/>
    <p:sldId id="413" r:id="rId65"/>
    <p:sldId id="383" r:id="rId66"/>
    <p:sldId id="384" r:id="rId67"/>
    <p:sldId id="398"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64" d="100"/>
          <a:sy n="64" d="100"/>
        </p:scale>
        <p:origin x="1142"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78</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7"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273175"/>
            <a:ext cx="7661275" cy="3546475"/>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336675"/>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a:latin typeface="Courier New" panose="02070309020205020404" pitchFamily="49" charset="0"/>
              </a:rPr>
              <a:t>#include &lt;pthread.h&gt; </a:t>
            </a:r>
          </a:p>
          <a:p>
            <a:pPr marL="0" indent="0">
              <a:buFont typeface="Monotype Sorts" pitchFamily="-84" charset="2"/>
              <a:buNone/>
            </a:pPr>
            <a:r>
              <a:rPr lang="en-US" altLang="en-US" sz="1400">
                <a:latin typeface="Courier New" panose="02070309020205020404" pitchFamily="49" charset="0"/>
              </a:rPr>
              <a:t>#include &lt;stdio.h&gt; </a:t>
            </a:r>
          </a:p>
          <a:p>
            <a:pPr marL="0" indent="0">
              <a:buFont typeface="Monotype Sorts" pitchFamily="-84" charset="2"/>
              <a:buNone/>
            </a:pPr>
            <a:r>
              <a:rPr lang="en-US" altLang="en-US" sz="1400">
                <a:latin typeface="Courier New" panose="02070309020205020404" pitchFamily="49" charset="0"/>
              </a:rPr>
              <a:t>#define NUM_THREADS 5 </a:t>
            </a:r>
          </a:p>
          <a:p>
            <a:pPr marL="0" indent="0">
              <a:buFont typeface="Monotype Sorts" pitchFamily="-84" charset="2"/>
              <a:buNone/>
            </a:pPr>
            <a:r>
              <a:rPr lang="en-US" altLang="en-US" sz="1400">
                <a:latin typeface="Courier New" panose="02070309020205020404" pitchFamily="49" charset="0"/>
              </a:rPr>
              <a:t>int main(int argc, char *argv[]) { </a:t>
            </a:r>
          </a:p>
          <a:p>
            <a:pPr marL="0" indent="0">
              <a:buFont typeface="Monotype Sorts" pitchFamily="-84" charset="2"/>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Font typeface="Monotype Sorts" pitchFamily="-84" charset="2"/>
              <a:buNone/>
            </a:pPr>
            <a:r>
              <a:rPr lang="en-US" altLang="en-US" sz="1400">
                <a:latin typeface="Courier New" panose="02070309020205020404" pitchFamily="49" charset="0"/>
              </a:rPr>
              <a:t>   pthread_attr_t attr; </a:t>
            </a:r>
          </a:p>
          <a:p>
            <a:pPr marL="0" indent="0">
              <a:buFont typeface="Monotype Sorts" pitchFamily="-84" charset="2"/>
              <a:buNone/>
            </a:pPr>
            <a:r>
              <a:rPr lang="en-US" altLang="en-US" sz="1400">
                <a:latin typeface="Courier New" panose="02070309020205020404" pitchFamily="49" charset="0"/>
              </a:rPr>
              <a:t>   /* get the default attributes */ </a:t>
            </a:r>
          </a:p>
          <a:p>
            <a:pPr marL="0" indent="0">
              <a:buFont typeface="Monotype Sorts" pitchFamily="-84" charset="2"/>
              <a:buNone/>
            </a:pPr>
            <a:r>
              <a:rPr lang="en-US" altLang="en-US" sz="1400">
                <a:latin typeface="Courier New" panose="02070309020205020404" pitchFamily="49" charset="0"/>
              </a:rPr>
              <a:t>   pthread_attr_init(&amp;attr); </a:t>
            </a:r>
          </a:p>
          <a:p>
            <a:pPr marL="0" indent="0">
              <a:buFont typeface="Monotype Sorts" pitchFamily="-84" charset="2"/>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Font typeface="Monotype Sorts" pitchFamily="-84" charset="2"/>
              <a:buNone/>
            </a:pPr>
            <a:r>
              <a:rPr lang="en-US" altLang="en-US" sz="1400">
                <a:latin typeface="Courier New" panose="02070309020205020404" pitchFamily="49" charset="0"/>
              </a:rPr>
              <a:t>      fprintf(stderr, "Unable to get scheduling scope\n"); </a:t>
            </a:r>
          </a:p>
          <a:p>
            <a:pPr marL="0" indent="0">
              <a:buFont typeface="Monotype Sorts" pitchFamily="-84" charset="2"/>
              <a:buNone/>
            </a:pPr>
            <a:r>
              <a:rPr lang="en-US" altLang="en-US" sz="1400">
                <a:latin typeface="Courier New" panose="02070309020205020404" pitchFamily="49" charset="0"/>
              </a:rPr>
              <a:t>   else { </a:t>
            </a:r>
          </a:p>
          <a:p>
            <a:pPr marL="0" indent="0">
              <a:buFont typeface="Monotype Sorts" pitchFamily="-84" charset="2"/>
              <a:buNone/>
            </a:pPr>
            <a:r>
              <a:rPr lang="en-US" altLang="en-US" sz="1400">
                <a:latin typeface="Courier New" panose="02070309020205020404" pitchFamily="49" charset="0"/>
              </a:rPr>
              <a:t>      if (scope == PTHREAD_SCOPE_PROCESS) </a:t>
            </a:r>
          </a:p>
          <a:p>
            <a:pPr marL="0" indent="0">
              <a:buFont typeface="Monotype Sorts" pitchFamily="-84" charset="2"/>
              <a:buNone/>
            </a:pPr>
            <a:r>
              <a:rPr lang="en-US" altLang="en-US" sz="1400">
                <a:latin typeface="Courier New" panose="02070309020205020404" pitchFamily="49" charset="0"/>
              </a:rPr>
              <a:t>         printf("PTHREAD_SCOPE_PROCESS"); </a:t>
            </a:r>
          </a:p>
          <a:p>
            <a:pPr marL="0" indent="0">
              <a:buFont typeface="Monotype Sorts" pitchFamily="-84" charset="2"/>
              <a:buNone/>
            </a:pPr>
            <a:r>
              <a:rPr lang="en-US" altLang="en-US" sz="1400">
                <a:latin typeface="Courier New" panose="02070309020205020404" pitchFamily="49" charset="0"/>
              </a:rPr>
              <a:t>      else if (scope == PTHREAD_SCOPE_SYSTEM) </a:t>
            </a:r>
          </a:p>
          <a:p>
            <a:pPr marL="0" indent="0">
              <a:buFont typeface="Monotype Sorts" pitchFamily="-84" charset="2"/>
              <a:buNone/>
            </a:pPr>
            <a:r>
              <a:rPr lang="en-US" altLang="en-US" sz="1400">
                <a:latin typeface="Courier New" panose="02070309020205020404" pitchFamily="49" charset="0"/>
              </a:rPr>
              <a:t>         printf("PTHREAD_SCOPE_SYSTEM"); </a:t>
            </a:r>
          </a:p>
          <a:p>
            <a:pPr marL="0" indent="0">
              <a:buFont typeface="Monotype Sorts" pitchFamily="-84" charset="2"/>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Font typeface="Monotype Sorts" pitchFamily="-84" charset="2"/>
              <a:buNone/>
            </a:pPr>
            <a:r>
              <a:rPr lang="en-US" altLang="en-US" sz="1400">
                <a:latin typeface="Courier New" panose="02070309020205020404" pitchFamily="49" charset="0"/>
              </a:rPr>
              <a:t>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a:latin typeface="Courier New" panose="02070309020205020404" pitchFamily="49" charset="0"/>
              </a:rPr>
              <a:t>   /* set the scheduling algorithm to PCS or SCS */ </a:t>
            </a:r>
          </a:p>
          <a:p>
            <a:pPr marL="0" indent="0">
              <a:buFont typeface="Monotype Sorts" pitchFamily="-84" charset="2"/>
              <a:buNone/>
            </a:pPr>
            <a:r>
              <a:rPr lang="en-US" altLang="en-US" sz="1700">
                <a:latin typeface="Courier New" panose="02070309020205020404" pitchFamily="49" charset="0"/>
              </a:rPr>
              <a:t>   pthread_attr_setscope(&amp;attr, PTHREAD_SCOPE_SYSTEM); </a:t>
            </a:r>
          </a:p>
          <a:p>
            <a:pPr marL="0" indent="0">
              <a:buFont typeface="Monotype Sorts" pitchFamily="-84" charset="2"/>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pthread_create(&amp;tid[i],&amp;attr,runner,NULL); </a:t>
            </a:r>
          </a:p>
          <a:p>
            <a:pPr marL="0" indent="0">
              <a:buFont typeface="Monotype Sorts" pitchFamily="-84" charset="2"/>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pthread_join(tid[i], NULL); </a:t>
            </a:r>
          </a:p>
          <a:p>
            <a:pPr marL="0" indent="0">
              <a:buFont typeface="Monotype Sorts" pitchFamily="-84" charset="2"/>
              <a:buNone/>
            </a:pP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Each thread will begin control in this function */ </a:t>
            </a:r>
          </a:p>
          <a:p>
            <a:pPr marL="0" indent="0">
              <a:buFont typeface="Monotype Sorts" pitchFamily="-84" charset="2"/>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 do some work ... */ </a:t>
            </a:r>
          </a:p>
          <a:p>
            <a:pPr marL="0" indent="0">
              <a:buFont typeface="Monotype Sorts" pitchFamily="-84" charset="2"/>
              <a:buNone/>
            </a:pPr>
            <a:r>
              <a:rPr lang="en-US" altLang="en-US" sz="1700">
                <a:latin typeface="Courier New" panose="02070309020205020404" pitchFamily="49" charset="0"/>
              </a:rPr>
              <a:t>   pthread_exit(0); </a:t>
            </a:r>
          </a:p>
          <a:p>
            <a:pPr marL="0" indent="0">
              <a:buFont typeface="Monotype Sorts" pitchFamily="-84" charset="2"/>
              <a:buNone/>
            </a:pPr>
            <a:r>
              <a:rPr lang="en-US" altLang="en-US" sz="1700">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457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23348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8415" y="3571001"/>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196975"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2976563"/>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1473200" y="1589088"/>
            <a:ext cx="6135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Each core has &gt; 1 hardware threads. </a:t>
            </a:r>
          </a:p>
          <a:p>
            <a:pPr>
              <a:spcBef>
                <a:spcPct val="0"/>
              </a:spcBef>
              <a:buClrTx/>
              <a:buSzTx/>
              <a:buFontTx/>
              <a:buNone/>
            </a:pPr>
            <a:endParaRPr kumimoji="0" lang="en-US" altLang="en-US">
              <a:latin typeface="+mn-lt"/>
            </a:endParaRPr>
          </a:p>
          <a:p>
            <a:pPr>
              <a:spcBef>
                <a:spcPct val="0"/>
              </a:spcBef>
              <a:buClrTx/>
              <a:buSzTx/>
              <a:buFontTx/>
              <a:buNone/>
            </a:pPr>
            <a:r>
              <a:rPr kumimoji="0" lang="en-US" altLang="en-US">
                <a:latin typeface="+mn-lt"/>
              </a:rPr>
              <a:t>If one thread has a memory stall, switch to another thread!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233488"/>
            <a:ext cx="3775075" cy="4530725"/>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215191"/>
            <a:ext cx="7557796" cy="576262"/>
          </a:xfrm>
        </p:spPr>
        <p:txBody>
          <a:bodyPr/>
          <a:lstStyle/>
          <a:p>
            <a:pPr eaLnBrk="1" hangingPunct="1"/>
            <a:r>
              <a:rPr lang="en-US" altLang="en-US" dirty="0"/>
              <a:t>Multithreaded Multicore System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45032" y="213569"/>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233488"/>
            <a:ext cx="7753739" cy="4808537"/>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890588" y="213569"/>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23348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252663"/>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19221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233488"/>
            <a:ext cx="7740391" cy="4530725"/>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233488"/>
            <a:ext cx="3552825" cy="4530725"/>
          </a:xfrm>
        </p:spPr>
        <p:txBody>
          <a:bodyPr/>
          <a:lstStyle/>
          <a:p>
            <a:endParaRPr lang="en-US" altLang="en-US" dirty="0"/>
          </a:p>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46062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21911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892300"/>
            <a:ext cx="38004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21674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384300"/>
            <a:ext cx="2633663"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23115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298575"/>
            <a:ext cx="7351713" cy="4483100"/>
          </a:xfrm>
        </p:spPr>
        <p:txBody>
          <a:bodyPr/>
          <a:lstStyle/>
          <a:p>
            <a:r>
              <a:rPr lang="en-US" altLang="en-US"/>
              <a:t>A priority is assigned based on the inverse of its period</a:t>
            </a:r>
          </a:p>
          <a:p>
            <a:endParaRPr lang="en-US" altLang="en-US" sz="800"/>
          </a:p>
          <a:p>
            <a:r>
              <a:rPr lang="en-US" altLang="en-US"/>
              <a:t>Shorter periods = higher priority;</a:t>
            </a:r>
          </a:p>
          <a:p>
            <a:endParaRPr lang="en-US" altLang="en-US" sz="800"/>
          </a:p>
          <a:p>
            <a:r>
              <a:rPr lang="en-US" altLang="en-US"/>
              <a:t>Longer periods = lower priority</a:t>
            </a:r>
          </a:p>
          <a:p>
            <a:endParaRPr lang="en-US" altLang="en-US" sz="800"/>
          </a:p>
          <a:p>
            <a:r>
              <a:rPr lang="en-US" altLang="en-US"/>
              <a:t>P</a:t>
            </a:r>
            <a:r>
              <a:rPr lang="en-US" altLang="en-US" baseline="-25000"/>
              <a:t>1</a:t>
            </a:r>
            <a:r>
              <a:rPr lang="en-US" altLang="en-US"/>
              <a:t> is assigned a higher priority than P</a:t>
            </a:r>
            <a:r>
              <a:rPr lang="en-US" altLang="en-US" baseline="-25000"/>
              <a:t>2</a:t>
            </a:r>
            <a:r>
              <a:rPr lang="en-US" altLang="en-US"/>
              <a:t>.</a:t>
            </a:r>
            <a:br>
              <a:rPr lang="en-US" altLang="en-US"/>
            </a:br>
            <a:endParaRPr lang="en-US" altLang="en-US"/>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3846513"/>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923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1687513" y="1176338"/>
            <a:ext cx="5365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Process P2 misses finishing its deadline at time 80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081088" y="228830"/>
            <a:ext cx="7694612" cy="576262"/>
          </a:xfrm>
        </p:spPr>
        <p:txBody>
          <a:bodyPr/>
          <a:lstStyle/>
          <a:p>
            <a:pPr eaLnBrk="1" hangingPunct="1"/>
            <a:r>
              <a:rPr lang="en-US" altLang="en-US" sz="30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108325"/>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298575"/>
            <a:ext cx="767909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482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18427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2218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a:latin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rPr>
              <a:t>   }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886409" y="233853"/>
            <a:ext cx="7996335" cy="576262"/>
          </a:xfrm>
        </p:spPr>
        <p:txBody>
          <a:bodyPr/>
          <a:lstStyle/>
          <a:p>
            <a:pPr eaLnBrk="1" hangingPunct="1"/>
            <a:r>
              <a:rPr lang="en-US" altLang="en-US" sz="3000" dirty="0"/>
              <a:t>POSIX Real-Time Scheduling API (Cont.)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endParaRPr lang="en-US" altLang="en-US" dirty="0"/>
          </a:p>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970643" y="231423"/>
            <a:ext cx="784860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250302"/>
            <a:ext cx="7848600"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22286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865703" cy="5071253"/>
          </a:xfrm>
        </p:spPr>
        <p:txBody>
          <a:bodyPr/>
          <a:lstStyle/>
          <a:p>
            <a:pPr>
              <a:lnSpc>
                <a:spcPct val="90000"/>
              </a:lnSpc>
            </a:pPr>
            <a:r>
              <a:rPr lang="en-US" altLang="en-US" b="1" i="1" dirty="0"/>
              <a:t>Completely Fair Scheduler </a:t>
            </a:r>
            <a:r>
              <a:rPr lang="en-US" altLang="en-US" dirty="0"/>
              <a:t>(CFS)</a:t>
            </a:r>
          </a:p>
          <a:p>
            <a:pPr>
              <a:lnSpc>
                <a:spcPct val="90000"/>
              </a:lnSpc>
            </a:pPr>
            <a:r>
              <a:rPr lang="en-US" altLang="en-US" b="1" dirty="0">
                <a:solidFill>
                  <a:srgbClr val="006699"/>
                </a:solidFill>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15067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14458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3198813"/>
            <a:ext cx="608171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883425" y="1144589"/>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23348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637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941388"/>
            <a:ext cx="7818438" cy="4530725"/>
          </a:xfrm>
        </p:spPr>
        <p:txBody>
          <a:bodyPr/>
          <a:lstStyle/>
          <a:p>
            <a:pPr>
              <a:buFont typeface="Monotype Sorts" pitchFamily="-84" charset="2"/>
              <a:buNone/>
            </a:pPr>
            <a:endParaRPr lang="en-US" altLang="en-US" sz="1600" dirty="0"/>
          </a:p>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22960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457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95388"/>
            <a:ext cx="7251700" cy="4530725"/>
          </a:xfrm>
        </p:spPr>
        <p:txBody>
          <a:bodyPr/>
          <a:lstStyle/>
          <a:p>
            <a:r>
              <a:rPr lang="en-US" altLang="en-US"/>
              <a:t>Scheduler converts class-specific priorities into a per-thread global priority</a:t>
            </a:r>
          </a:p>
          <a:p>
            <a:pPr lvl="1"/>
            <a:r>
              <a:rPr lang="en-US" altLang="en-US"/>
              <a:t>Thread with highest priority runs next</a:t>
            </a:r>
          </a:p>
          <a:p>
            <a:pPr lvl="1"/>
            <a:r>
              <a:rPr lang="en-US" altLang="en-US"/>
              <a:t>Runs until (1) blocks, (2) uses time slice, (3) preempted by higher-priority thread</a:t>
            </a:r>
          </a:p>
          <a:p>
            <a:pPr lvl="1"/>
            <a:r>
              <a:rPr lang="en-US" altLang="en-US"/>
              <a:t>Multiple threads at same priority selected via RR</a:t>
            </a:r>
          </a:p>
          <a:p>
            <a:pPr lvl="1">
              <a:buFont typeface="Monotype Sorts" pitchFamily="-84" charset="2"/>
              <a:buNone/>
            </a:pPr>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1116013"/>
            <a:ext cx="7566025" cy="4643437"/>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82111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8" y="1382713"/>
            <a:ext cx="7566025" cy="4643437"/>
          </a:xfrm>
        </p:spPr>
        <p:txBody>
          <a:bodyPr/>
          <a:lstStyle/>
          <a:p>
            <a:pPr marL="341313" indent="-341313"/>
            <a:r>
              <a:rPr lang="en-US" altLang="en-US"/>
              <a:t>For each algorithm, calculate minimum average waiting time</a:t>
            </a:r>
          </a:p>
          <a:p>
            <a:pPr marL="341313" indent="-341313"/>
            <a:r>
              <a:rPr lang="en-US" altLang="en-US"/>
              <a:t>Simple and fast, but requires exact numbers for input, applies only to those inputs</a:t>
            </a:r>
          </a:p>
          <a:p>
            <a:pPr marL="741363" lvl="1" indent="-284163"/>
            <a:r>
              <a:rPr lang="en-US" altLang="en-US"/>
              <a:t>FCS is 28ms: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Non-preemptive SFJ is 13ms: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RR is 23ms:</a:t>
            </a:r>
          </a:p>
          <a:p>
            <a:pPr marL="341313" indent="-341313">
              <a:buFont typeface="Monotype Sorts" pitchFamily="-84" charset="2"/>
              <a:buNone/>
            </a:pPr>
            <a:endParaRPr lang="en-US" altLang="en-US"/>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7209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852863"/>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90220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233488"/>
            <a:ext cx="7629462"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169988"/>
            <a:ext cx="7270750" cy="4530725"/>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23348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043697"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113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2080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13316</TotalTime>
  <Words>4642</Words>
  <Application>Microsoft Office PowerPoint</Application>
  <PresentationFormat>On-screen Show (4:3)</PresentationFormat>
  <Paragraphs>611</Paragraphs>
  <Slides>80</Slides>
  <Notes>64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1"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Objectives</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252</cp:revision>
  <cp:lastPrinted>2013-09-10T17:57:57Z</cp:lastPrinted>
  <dcterms:created xsi:type="dcterms:W3CDTF">2011-01-13T23:43:38Z</dcterms:created>
  <dcterms:modified xsi:type="dcterms:W3CDTF">2020-02-15T23:31:39Z</dcterms:modified>
</cp:coreProperties>
</file>